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256" r:id="rId2"/>
    <p:sldId id="274" r:id="rId3"/>
    <p:sldId id="273" r:id="rId4"/>
    <p:sldId id="258" r:id="rId5"/>
    <p:sldId id="259" r:id="rId6"/>
    <p:sldId id="262" r:id="rId7"/>
    <p:sldId id="260" r:id="rId8"/>
    <p:sldId id="277" r:id="rId9"/>
    <p:sldId id="261" r:id="rId10"/>
    <p:sldId id="264" r:id="rId11"/>
    <p:sldId id="266" r:id="rId12"/>
    <p:sldId id="271" r:id="rId13"/>
    <p:sldId id="263" r:id="rId14"/>
    <p:sldId id="265" r:id="rId15"/>
    <p:sldId id="270" r:id="rId16"/>
    <p:sldId id="269" r:id="rId17"/>
    <p:sldId id="27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7453"/>
    <p:restoredTop sz="96291"/>
  </p:normalViewPr>
  <p:slideViewPr>
    <p:cSldViewPr snapToGrid="0" snapToObjects="1">
      <p:cViewPr varScale="1">
        <p:scale>
          <a:sx n="104" d="100"/>
          <a:sy n="104" d="100"/>
        </p:scale>
        <p:origin x="224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82607-F795-5040-B4CF-267E11090BBE}" type="datetimeFigureOut">
              <a:rPr lang="en-US" smtClean="0"/>
              <a:t>9/8/25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F6E63-8B1C-7840-924C-E1FCD6A14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656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2E-B1AC-A74E-9418-8431D5930D22}" type="datetimeFigureOut">
              <a:rPr lang="en-US" smtClean="0"/>
              <a:t>9/8/25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41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2E-B1AC-A74E-9418-8431D5930D22}" type="datetimeFigureOut">
              <a:rPr lang="en-US" smtClean="0"/>
              <a:t>9/8/25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553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2E-B1AC-A74E-9418-8431D5930D22}" type="datetimeFigureOut">
              <a:rPr lang="en-US" smtClean="0"/>
              <a:t>9/8/25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877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2E-B1AC-A74E-9418-8431D5930D22}" type="datetimeFigureOut">
              <a:rPr lang="en-US" smtClean="0"/>
              <a:t>9/8/25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506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2E-B1AC-A74E-9418-8431D5930D22}" type="datetimeFigureOut">
              <a:rPr lang="en-US" smtClean="0"/>
              <a:t>9/8/25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17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2E-B1AC-A74E-9418-8431D5930D22}" type="datetimeFigureOut">
              <a:rPr lang="en-US" smtClean="0"/>
              <a:t>9/8/25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676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2E-B1AC-A74E-9418-8431D5930D22}" type="datetimeFigureOut">
              <a:rPr lang="en-US" smtClean="0"/>
              <a:t>9/8/25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443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2E-B1AC-A74E-9418-8431D5930D22}" type="datetimeFigureOut">
              <a:rPr lang="en-US" smtClean="0"/>
              <a:t>9/8/25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806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2E-B1AC-A74E-9418-8431D5930D22}" type="datetimeFigureOut">
              <a:rPr lang="en-US" smtClean="0"/>
              <a:t>9/8/25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505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2E-B1AC-A74E-9418-8431D5930D22}" type="datetimeFigureOut">
              <a:rPr lang="en-US" smtClean="0"/>
              <a:t>9/8/25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082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2E-B1AC-A74E-9418-8431D5930D22}" type="datetimeFigureOut">
              <a:rPr lang="en-US" smtClean="0"/>
              <a:t>9/8/25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16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1292E-B1AC-A74E-9418-8431D5930D22}" type="datetimeFigureOut">
              <a:rPr lang="en-US" smtClean="0"/>
              <a:t>9/8/25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FB74F-B5DE-FB4E-AB28-0E775EF69D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1713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53613-1770-8247-BEAF-E5422E062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55762"/>
            <a:ext cx="9144000" cy="2387600"/>
          </a:xfrm>
        </p:spPr>
        <p:txBody>
          <a:bodyPr>
            <a:normAutofit/>
          </a:bodyPr>
          <a:lstStyle/>
          <a:p>
            <a:r>
              <a:rPr lang="en-US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Watson Fellowships Informational Session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DEC5BD-E414-B041-B9C8-9E0EB6C6D1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3277" y="2387600"/>
            <a:ext cx="9144000" cy="1655762"/>
          </a:xfrm>
        </p:spPr>
        <p:txBody>
          <a:bodyPr>
            <a:normAutofit/>
          </a:bodyPr>
          <a:lstStyle/>
          <a:p>
            <a:endParaRPr lang="en-US" sz="3000" dirty="0">
              <a:latin typeface="Lithos Pro Regular" pitchFamily="82" charset="77"/>
            </a:endParaRPr>
          </a:p>
          <a:p>
            <a:endParaRPr lang="en-US" sz="3000" dirty="0">
              <a:latin typeface="Lithos Pro Regular" pitchFamily="8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26231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etter of recommendation for a college&#10;&#10;AI-generated content may be incorrect.">
            <a:extLst>
              <a:ext uri="{FF2B5EF4-FFF2-40B4-BE49-F238E27FC236}">
                <a16:creationId xmlns:a16="http://schemas.microsoft.com/office/drawing/2014/main" id="{411E27B6-7644-1785-EE5F-BD58DF771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120" y="1003486"/>
            <a:ext cx="7772400" cy="5955798"/>
          </a:xfrm>
          <a:prstGeom prst="rect">
            <a:avLst/>
          </a:prstGeom>
        </p:spPr>
      </p:pic>
      <p:pic>
        <p:nvPicPr>
          <p:cNvPr id="8" name="Picture 7" descr="A close-up of a letter&#10;&#10;AI-generated content may be incorrect.">
            <a:extLst>
              <a:ext uri="{FF2B5EF4-FFF2-40B4-BE49-F238E27FC236}">
                <a16:creationId xmlns:a16="http://schemas.microsoft.com/office/drawing/2014/main" id="{312505FA-C9D7-111C-D6BD-46C2A7C7DA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5425430" cy="230381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650177D-FF02-F49C-8B22-D5FDE556DFE5}"/>
              </a:ext>
            </a:extLst>
          </p:cNvPr>
          <p:cNvSpPr/>
          <p:nvPr/>
        </p:nvSpPr>
        <p:spPr>
          <a:xfrm>
            <a:off x="581891" y="486890"/>
            <a:ext cx="534390" cy="380010"/>
          </a:xfrm>
          <a:prstGeom prst="rect">
            <a:avLst/>
          </a:prstGeom>
          <a:solidFill>
            <a:srgbClr val="FF0000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>
                  <a:alpha val="41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17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481CDF-1BEA-4DFC-1078-50EAD364813D}"/>
              </a:ext>
            </a:extLst>
          </p:cNvPr>
          <p:cNvSpPr txBox="1"/>
          <p:nvPr/>
        </p:nvSpPr>
        <p:spPr>
          <a:xfrm>
            <a:off x="333227" y="184532"/>
            <a:ext cx="11525546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Application &amp; Selection Process</a:t>
            </a:r>
            <a:endParaRPr lang="en-US" sz="2000" dirty="0"/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1. Get my approval to start your application on the Foundation’s website.</a:t>
            </a:r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2. Application has to be completed by Friday October 3</a:t>
            </a:r>
            <a:r>
              <a:rPr lang="en-US" sz="2000" baseline="30000" dirty="0"/>
              <a:t>rd</a:t>
            </a:r>
            <a:r>
              <a:rPr lang="en-US" sz="2000" dirty="0"/>
              <a:t> at 12 noon. I will download the dossiers at 12:01.</a:t>
            </a:r>
          </a:p>
          <a:p>
            <a:r>
              <a:rPr lang="en-US" sz="2000" dirty="0"/>
              <a:t>On Friday 3</a:t>
            </a:r>
            <a:r>
              <a:rPr lang="en-US" sz="2000" baseline="30000" dirty="0"/>
              <a:t>rd</a:t>
            </a:r>
            <a:r>
              <a:rPr lang="en-US" sz="2000" dirty="0"/>
              <a:t>, immediately following the deadline, be at the ready to be contacted to schedule your interview</a:t>
            </a:r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3. Shortly after deadline, 15-minutes interviews will take place with the committee. Prepare an “elevator pitch” to get the ball rolling.</a:t>
            </a:r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The Committee selects 4 nominees</a:t>
            </a:r>
          </a:p>
          <a:p>
            <a:endParaRPr lang="en-US" sz="2000" dirty="0"/>
          </a:p>
          <a:p>
            <a:r>
              <a:rPr lang="en-US" sz="2000" dirty="0"/>
              <a:t>IF SELECTED:</a:t>
            </a:r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4. Work with committee members to revise  your statement for submission – national deadline is November 5</a:t>
            </a:r>
            <a:r>
              <a:rPr lang="en-US" sz="2000" baseline="30000" dirty="0"/>
              <a:t>th</a:t>
            </a:r>
            <a:r>
              <a:rPr lang="en-US" sz="2000" dirty="0"/>
              <a:t> at noon. </a:t>
            </a:r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5. Between mid-November and late February 1-hour long interview with Foundation’s representative</a:t>
            </a:r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5. Friday, March 13th announcement of the finalists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060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BCBEB-7840-3E48-38F2-5832A6272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F8D64F2-6B81-E99A-8491-67D7830C6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54" y="0"/>
            <a:ext cx="121038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35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survey&#10;&#10;AI-generated content may be incorrect.">
            <a:extLst>
              <a:ext uri="{FF2B5EF4-FFF2-40B4-BE49-F238E27FC236}">
                <a16:creationId xmlns:a16="http://schemas.microsoft.com/office/drawing/2014/main" id="{F1E2E4A4-990F-52DC-4BA1-AEB1EB4D9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168" y="0"/>
            <a:ext cx="48556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4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9FC8B-4928-50CA-D81C-A46B053CC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phone&#10;&#10;AI-generated content may be incorrect.">
            <a:extLst>
              <a:ext uri="{FF2B5EF4-FFF2-40B4-BE49-F238E27FC236}">
                <a16:creationId xmlns:a16="http://schemas.microsoft.com/office/drawing/2014/main" id="{A8FCB43B-39F9-A44C-D555-6975C06D3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254" y="0"/>
            <a:ext cx="5752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042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B595A-6116-91E2-C1FE-F05985C9D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project&#10;&#10;AI-generated content may be incorrect.">
            <a:extLst>
              <a:ext uri="{FF2B5EF4-FFF2-40B4-BE49-F238E27FC236}">
                <a16:creationId xmlns:a16="http://schemas.microsoft.com/office/drawing/2014/main" id="{31C48223-F4B4-3602-C444-77A98B762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4"/>
            <a:ext cx="12193466" cy="685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225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C53A5-93FC-5F4E-DB58-1C8193080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2FBB82FA-B0FE-AD42-D34B-E62D91EB1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342"/>
            <a:ext cx="12228382" cy="683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0550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EEA40-5524-5887-2C9D-698795A86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9551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75E29-4E42-BAEC-01F9-22D566BD3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the world with white pointers&#10;&#10;AI-generated content may be incorrect.">
            <a:extLst>
              <a:ext uri="{FF2B5EF4-FFF2-40B4-BE49-F238E27FC236}">
                <a16:creationId xmlns:a16="http://schemas.microsoft.com/office/drawing/2014/main" id="{BB9C4765-C8FC-86C2-334B-8A1FE0873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17" y="0"/>
            <a:ext cx="12356855" cy="698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034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3C4A9-5F66-80A4-DFAA-AB681AA4B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ollage of people in a field&#10;&#10;AI-generated content may be incorrect.">
            <a:extLst>
              <a:ext uri="{FF2B5EF4-FFF2-40B4-BE49-F238E27FC236}">
                <a16:creationId xmlns:a16="http://schemas.microsoft.com/office/drawing/2014/main" id="{E1BA4E61-CB1D-1FF9-9D3E-5F350EAC9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4" y="0"/>
            <a:ext cx="12173486" cy="686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13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F1A13C-3661-E471-EED8-04BA65311D93}"/>
              </a:ext>
            </a:extLst>
          </p:cNvPr>
          <p:cNvSpPr txBox="1"/>
          <p:nvPr/>
        </p:nvSpPr>
        <p:spPr>
          <a:xfrm>
            <a:off x="402771" y="2612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DE3905-8042-472D-269F-0E49FCD76863}"/>
              </a:ext>
            </a:extLst>
          </p:cNvPr>
          <p:cNvSpPr txBox="1"/>
          <p:nvPr/>
        </p:nvSpPr>
        <p:spPr>
          <a:xfrm>
            <a:off x="0" y="6914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life.colby.edu</a:t>
            </a:r>
            <a:r>
              <a:rPr lang="en-US" dirty="0"/>
              <a:t>/</a:t>
            </a:r>
            <a:r>
              <a:rPr lang="en-US" dirty="0" err="1"/>
              <a:t>offcampus</a:t>
            </a:r>
            <a:r>
              <a:rPr lang="en-US" dirty="0"/>
              <a:t>/</a:t>
            </a:r>
            <a:r>
              <a:rPr lang="en-US" dirty="0" err="1"/>
              <a:t>watson</a:t>
            </a:r>
            <a:r>
              <a:rPr lang="en-US" dirty="0"/>
              <a:t>-fellowship-overview/</a:t>
            </a:r>
          </a:p>
        </p:txBody>
      </p:sp>
      <p:pic>
        <p:nvPicPr>
          <p:cNvPr id="10" name="Picture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B3E9D62-BCDA-6AC1-1AC1-3CEEA9056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405" y="434580"/>
            <a:ext cx="10731190" cy="642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20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10866-8A22-C491-919E-43D3AC68D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214987B-9473-1145-BC6F-E1C6CD63C5E0}"/>
              </a:ext>
            </a:extLst>
          </p:cNvPr>
          <p:cNvSpPr txBox="1"/>
          <p:nvPr/>
        </p:nvSpPr>
        <p:spPr>
          <a:xfrm>
            <a:off x="177526" y="110702"/>
            <a:ext cx="7337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life.colby.edu</a:t>
            </a:r>
            <a:r>
              <a:rPr lang="en-US" dirty="0"/>
              <a:t>/</a:t>
            </a:r>
            <a:r>
              <a:rPr lang="en-US" dirty="0" err="1"/>
              <a:t>offcampus</a:t>
            </a:r>
            <a:r>
              <a:rPr lang="en-US" dirty="0"/>
              <a:t>/</a:t>
            </a:r>
            <a:r>
              <a:rPr lang="en-US" dirty="0" err="1"/>
              <a:t>watson</a:t>
            </a:r>
            <a:r>
              <a:rPr lang="en-US" dirty="0"/>
              <a:t>-fellowship-application-procedures/</a:t>
            </a:r>
          </a:p>
        </p:txBody>
      </p:sp>
      <p:pic>
        <p:nvPicPr>
          <p:cNvPr id="3" name="Picture 2" descr="A screenshot of a web page&#10;&#10;AI-generated content may be incorrect.">
            <a:extLst>
              <a:ext uri="{FF2B5EF4-FFF2-40B4-BE49-F238E27FC236}">
                <a16:creationId xmlns:a16="http://schemas.microsoft.com/office/drawing/2014/main" id="{424616EC-A246-44D0-BE29-A5C7B84C9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912" y="514905"/>
            <a:ext cx="10580176" cy="634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40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5D284-4D48-FF21-30A2-F8E312D8F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ebsite&#10;&#10;AI-generated content may be incorrect.">
            <a:extLst>
              <a:ext uri="{FF2B5EF4-FFF2-40B4-BE49-F238E27FC236}">
                <a16:creationId xmlns:a16="http://schemas.microsoft.com/office/drawing/2014/main" id="{A19B88ED-3A82-4ABA-E3E1-942B2C9426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68425"/>
            <a:ext cx="11008427" cy="60895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40E43E-521D-3FBA-9797-2F13C253C272}"/>
              </a:ext>
            </a:extLst>
          </p:cNvPr>
          <p:cNvSpPr txBox="1"/>
          <p:nvPr/>
        </p:nvSpPr>
        <p:spPr>
          <a:xfrm>
            <a:off x="115784" y="314098"/>
            <a:ext cx="60979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watson.foundation</a:t>
            </a:r>
            <a:r>
              <a:rPr lang="en-US" dirty="0"/>
              <a:t>/fellowships/</a:t>
            </a:r>
            <a:r>
              <a:rPr lang="en-US" dirty="0" err="1"/>
              <a:t>tj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271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8CA4C-E570-EA8F-A0F5-E47F630DB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each with waves crashing on the shore&#10;&#10;AI-generated content may be incorrect.">
            <a:extLst>
              <a:ext uri="{FF2B5EF4-FFF2-40B4-BE49-F238E27FC236}">
                <a16:creationId xmlns:a16="http://schemas.microsoft.com/office/drawing/2014/main" id="{4733E0EA-4F27-A9F0-FCAC-F27F8A649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463" y="819397"/>
            <a:ext cx="7772400" cy="4981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116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webinar&#10;&#10;AI-generated content may be incorrect.">
            <a:extLst>
              <a:ext uri="{FF2B5EF4-FFF2-40B4-BE49-F238E27FC236}">
                <a16:creationId xmlns:a16="http://schemas.microsoft.com/office/drawing/2014/main" id="{9102A42A-F2D9-CD3F-247C-12363049EE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389" y="37873"/>
            <a:ext cx="9725227" cy="682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950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26A51-3136-7E59-25F5-BE3344549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ist of words on a white background&#10;&#10;AI-generated content may be incorrect.">
            <a:extLst>
              <a:ext uri="{FF2B5EF4-FFF2-40B4-BE49-F238E27FC236}">
                <a16:creationId xmlns:a16="http://schemas.microsoft.com/office/drawing/2014/main" id="{57E51343-D1A7-00F4-C624-A00849ABB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5110371" cy="6293922"/>
          </a:xfrm>
          <a:prstGeom prst="rect">
            <a:avLst/>
          </a:prstGeom>
        </p:spPr>
      </p:pic>
      <p:pic>
        <p:nvPicPr>
          <p:cNvPr id="4" name="Picture 3" descr="A screenshot of a document&#10;&#10;AI-generated content may be incorrect.">
            <a:extLst>
              <a:ext uri="{FF2B5EF4-FFF2-40B4-BE49-F238E27FC236}">
                <a16:creationId xmlns:a16="http://schemas.microsoft.com/office/drawing/2014/main" id="{F889242E-E526-74FD-1EEE-E331D31FD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2126" y="0"/>
            <a:ext cx="5152448" cy="4876582"/>
          </a:xfrm>
          <a:prstGeom prst="rect">
            <a:avLst/>
          </a:prstGeom>
        </p:spPr>
      </p:pic>
      <p:pic>
        <p:nvPicPr>
          <p:cNvPr id="5" name="Picture 4" descr="A close-up of a letter&#10;&#10;AI-generated content may be incorrect.">
            <a:extLst>
              <a:ext uri="{FF2B5EF4-FFF2-40B4-BE49-F238E27FC236}">
                <a16:creationId xmlns:a16="http://schemas.microsoft.com/office/drawing/2014/main" id="{96B699D1-B206-268D-2FC7-8E0D160FD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6439" y="4876582"/>
            <a:ext cx="5103822" cy="216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686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6035</TotalTime>
  <Words>184</Words>
  <Application>Microsoft Macintosh PowerPoint</Application>
  <PresentationFormat>Widescreen</PresentationFormat>
  <Paragraphs>22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Lithos Pro Regular</vt:lpstr>
      <vt:lpstr>Times New Roman</vt:lpstr>
      <vt:lpstr>Office Theme</vt:lpstr>
      <vt:lpstr>Watson Fellowships Informational Session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 397 Vienna 1900 </dc:title>
  <dc:creator>Microsoft Office User</dc:creator>
  <cp:lastModifiedBy>Véronique Plesch</cp:lastModifiedBy>
  <cp:revision>77</cp:revision>
  <dcterms:created xsi:type="dcterms:W3CDTF">2021-08-17T13:09:35Z</dcterms:created>
  <dcterms:modified xsi:type="dcterms:W3CDTF">2025-09-08T21:06:44Z</dcterms:modified>
</cp:coreProperties>
</file>