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274" r:id="rId3"/>
    <p:sldId id="273" r:id="rId4"/>
    <p:sldId id="258" r:id="rId5"/>
    <p:sldId id="262" r:id="rId6"/>
    <p:sldId id="260" r:id="rId7"/>
    <p:sldId id="259" r:id="rId8"/>
    <p:sldId id="278" r:id="rId9"/>
    <p:sldId id="261" r:id="rId10"/>
    <p:sldId id="281" r:id="rId11"/>
    <p:sldId id="282" r:id="rId12"/>
    <p:sldId id="284" r:id="rId13"/>
    <p:sldId id="285" r:id="rId14"/>
    <p:sldId id="283" r:id="rId15"/>
    <p:sldId id="264" r:id="rId16"/>
    <p:sldId id="266" r:id="rId17"/>
    <p:sldId id="286" r:id="rId18"/>
    <p:sldId id="263" r:id="rId19"/>
    <p:sldId id="290" r:id="rId20"/>
    <p:sldId id="289" r:id="rId21"/>
    <p:sldId id="269" r:id="rId22"/>
    <p:sldId id="287" r:id="rId23"/>
    <p:sldId id="288" r:id="rId24"/>
    <p:sldId id="27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9261"/>
    <p:restoredTop sz="96291"/>
  </p:normalViewPr>
  <p:slideViewPr>
    <p:cSldViewPr snapToGrid="0" snapToObjects="1">
      <p:cViewPr varScale="1">
        <p:scale>
          <a:sx n="99" d="100"/>
          <a:sy n="99" d="100"/>
        </p:scale>
        <p:origin x="184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82607-F795-5040-B4CF-267E11090BBE}" type="datetimeFigureOut">
              <a:rPr lang="en-US" smtClean="0"/>
              <a:t>2/8/26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F6E63-8B1C-7840-924C-E1FCD6A14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56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53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7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0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1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676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44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06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05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8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6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1292E-B1AC-A74E-9418-8431D5930D22}" type="datetimeFigureOut">
              <a:rPr lang="en-US" smtClean="0"/>
              <a:t>2/8/26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1713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53613-1770-8247-BEAF-E5422E062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382130"/>
            <a:ext cx="12192000" cy="2387600"/>
          </a:xfrm>
        </p:spPr>
        <p:txBody>
          <a:bodyPr>
            <a:normAutofit/>
          </a:bodyPr>
          <a:lstStyle/>
          <a:p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Watson Fellowships </a:t>
            </a:r>
            <a:b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Informational Session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DEC5BD-E414-B041-B9C8-9E0EB6C6D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387600"/>
            <a:ext cx="12191999" cy="1655762"/>
          </a:xfrm>
        </p:spPr>
        <p:txBody>
          <a:bodyPr>
            <a:normAutofit/>
          </a:bodyPr>
          <a:lstStyle/>
          <a:p>
            <a:endParaRPr lang="en-US" sz="3000" dirty="0">
              <a:latin typeface="Lithos Pro Regular" pitchFamily="82" charset="77"/>
            </a:endParaRPr>
          </a:p>
          <a:p>
            <a:endParaRPr lang="en-US" sz="3000" dirty="0">
              <a:latin typeface="Lithos Pro Regular" pitchFamily="82" charset="77"/>
            </a:endParaRPr>
          </a:p>
          <a:p>
            <a:endParaRPr lang="en-US" sz="3000" dirty="0">
              <a:latin typeface="Lithos Pro Regular" pitchFamily="82" charset="77"/>
            </a:endParaRPr>
          </a:p>
          <a:p>
            <a:endParaRPr lang="en-US" sz="3000" dirty="0">
              <a:latin typeface="Lithos Pro Regular" pitchFamily="82" charset="77"/>
            </a:endParaRPr>
          </a:p>
          <a:p>
            <a:endParaRPr lang="en-US" sz="3000" dirty="0">
              <a:latin typeface="Lithos Pro Regular" pitchFamily="8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9438C8-2BC8-64E9-D452-DBB7EDA2105B}"/>
              </a:ext>
            </a:extLst>
          </p:cNvPr>
          <p:cNvSpPr txBox="1"/>
          <p:nvPr/>
        </p:nvSpPr>
        <p:spPr>
          <a:xfrm>
            <a:off x="6291072" y="43769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B0A5FA-9F01-07C5-2715-A776F6FDBB0E}"/>
              </a:ext>
            </a:extLst>
          </p:cNvPr>
          <p:cNvSpPr txBox="1"/>
          <p:nvPr/>
        </p:nvSpPr>
        <p:spPr>
          <a:xfrm>
            <a:off x="4907280" y="6048832"/>
            <a:ext cx="34660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Please check in:</a:t>
            </a:r>
          </a:p>
        </p:txBody>
      </p:sp>
      <p:pic>
        <p:nvPicPr>
          <p:cNvPr id="8" name="Picture 7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B52E007D-75A6-2FB8-9D64-A1A425209E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96" t="31321" r="20064" b="3928"/>
          <a:stretch>
            <a:fillRect/>
          </a:stretch>
        </p:blipFill>
        <p:spPr>
          <a:xfrm>
            <a:off x="8580119" y="3330853"/>
            <a:ext cx="3611880" cy="361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31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B86C6-1877-16EF-B809-156BE46ED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ist of words on a white background&#10;&#10;AI-generated content may be incorrect.">
            <a:extLst>
              <a:ext uri="{FF2B5EF4-FFF2-40B4-BE49-F238E27FC236}">
                <a16:creationId xmlns:a16="http://schemas.microsoft.com/office/drawing/2014/main" id="{AB23360A-5D14-FDF4-81D8-91DECEB2E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233" y="1"/>
            <a:ext cx="5568375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85660C-B083-3490-2972-0EBD4D06F7CA}"/>
              </a:ext>
            </a:extLst>
          </p:cNvPr>
          <p:cNvSpPr/>
          <p:nvPr/>
        </p:nvSpPr>
        <p:spPr>
          <a:xfrm>
            <a:off x="3463822" y="892867"/>
            <a:ext cx="1864082" cy="256032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D50AFF-57C0-F64C-CD6A-1BE60E903B1B}"/>
              </a:ext>
            </a:extLst>
          </p:cNvPr>
          <p:cNvSpPr/>
          <p:nvPr/>
        </p:nvSpPr>
        <p:spPr>
          <a:xfrm>
            <a:off x="3469918" y="542545"/>
            <a:ext cx="1559282" cy="256032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727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6EA20-BF48-0289-29F0-F68F00D50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ist of words on a white background&#10;&#10;AI-generated content may be incorrect.">
            <a:extLst>
              <a:ext uri="{FF2B5EF4-FFF2-40B4-BE49-F238E27FC236}">
                <a16:creationId xmlns:a16="http://schemas.microsoft.com/office/drawing/2014/main" id="{AB895A10-A89C-599E-828E-27BFD29C8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233" y="1"/>
            <a:ext cx="5568375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B504FC9-CFC8-F3E3-7918-B0BC00183238}"/>
              </a:ext>
            </a:extLst>
          </p:cNvPr>
          <p:cNvSpPr/>
          <p:nvPr/>
        </p:nvSpPr>
        <p:spPr>
          <a:xfrm>
            <a:off x="3584592" y="1721002"/>
            <a:ext cx="3075000" cy="608130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5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8F38E-A6EC-0EB6-FEA9-EDF288D5B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ist of words on a white background&#10;&#10;AI-generated content may be incorrect.">
            <a:extLst>
              <a:ext uri="{FF2B5EF4-FFF2-40B4-BE49-F238E27FC236}">
                <a16:creationId xmlns:a16="http://schemas.microsoft.com/office/drawing/2014/main" id="{42E1A738-1062-01BC-0275-4FBD5E69F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233" y="1"/>
            <a:ext cx="5568375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50B66D2-3844-8202-D238-5278D26BE71F}"/>
              </a:ext>
            </a:extLst>
          </p:cNvPr>
          <p:cNvSpPr/>
          <p:nvPr/>
        </p:nvSpPr>
        <p:spPr>
          <a:xfrm>
            <a:off x="3412062" y="5158596"/>
            <a:ext cx="1039167" cy="327804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398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8659E-1DB8-8BE6-85CD-AABFACA4D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ist of words on a white background&#10;&#10;AI-generated content may be incorrect.">
            <a:extLst>
              <a:ext uri="{FF2B5EF4-FFF2-40B4-BE49-F238E27FC236}">
                <a16:creationId xmlns:a16="http://schemas.microsoft.com/office/drawing/2014/main" id="{6C545D6C-DEF4-A66A-F810-D38B7C861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233" y="1"/>
            <a:ext cx="5568375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8FF6816-AFAF-6F20-1C9B-83DB59B076AA}"/>
              </a:ext>
            </a:extLst>
          </p:cNvPr>
          <p:cNvSpPr/>
          <p:nvPr/>
        </p:nvSpPr>
        <p:spPr>
          <a:xfrm>
            <a:off x="3429315" y="5417389"/>
            <a:ext cx="4317206" cy="310551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08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3C3B3-B194-86D5-B03A-E957E95B0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ist of words on a white background&#10;&#10;AI-generated content may be incorrect.">
            <a:extLst>
              <a:ext uri="{FF2B5EF4-FFF2-40B4-BE49-F238E27FC236}">
                <a16:creationId xmlns:a16="http://schemas.microsoft.com/office/drawing/2014/main" id="{F10DAFFC-22BD-E5FF-1512-90D6FBD5C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233" y="1"/>
            <a:ext cx="5568375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C12AEB3-E7C7-C9A0-1FD9-E5E32E3735F4}"/>
              </a:ext>
            </a:extLst>
          </p:cNvPr>
          <p:cNvSpPr/>
          <p:nvPr/>
        </p:nvSpPr>
        <p:spPr>
          <a:xfrm>
            <a:off x="6345045" y="6003984"/>
            <a:ext cx="849385" cy="310551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29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etter of recommendation for a college&#10;&#10;AI-generated content may be incorrect.">
            <a:extLst>
              <a:ext uri="{FF2B5EF4-FFF2-40B4-BE49-F238E27FC236}">
                <a16:creationId xmlns:a16="http://schemas.microsoft.com/office/drawing/2014/main" id="{411E27B6-7644-1785-EE5F-BD58DF771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120" y="1003486"/>
            <a:ext cx="7772400" cy="5955798"/>
          </a:xfrm>
          <a:prstGeom prst="rect">
            <a:avLst/>
          </a:prstGeom>
        </p:spPr>
      </p:pic>
      <p:pic>
        <p:nvPicPr>
          <p:cNvPr id="8" name="Picture 7" descr="A close-up of a letter&#10;&#10;AI-generated content may be incorrect.">
            <a:extLst>
              <a:ext uri="{FF2B5EF4-FFF2-40B4-BE49-F238E27FC236}">
                <a16:creationId xmlns:a16="http://schemas.microsoft.com/office/drawing/2014/main" id="{312505FA-C9D7-111C-D6BD-46C2A7C7D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5425430" cy="23038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650177D-FF02-F49C-8B22-D5FDE556DFE5}"/>
              </a:ext>
            </a:extLst>
          </p:cNvPr>
          <p:cNvSpPr/>
          <p:nvPr/>
        </p:nvSpPr>
        <p:spPr>
          <a:xfrm>
            <a:off x="581891" y="486890"/>
            <a:ext cx="534390" cy="380010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alpha val="41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17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481CDF-1BEA-4DFC-1078-50EAD364813D}"/>
              </a:ext>
            </a:extLst>
          </p:cNvPr>
          <p:cNvSpPr txBox="1"/>
          <p:nvPr/>
        </p:nvSpPr>
        <p:spPr>
          <a:xfrm>
            <a:off x="885941" y="333137"/>
            <a:ext cx="10688341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Application &amp; Selection Process</a:t>
            </a:r>
          </a:p>
          <a:p>
            <a:pPr algn="ctr"/>
            <a:endParaRPr lang="en-US" sz="2000" dirty="0"/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1. Get my approval to start your application on the Foundation’s website.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2. Application has to be completed by Friday, October 2</a:t>
            </a:r>
            <a:r>
              <a:rPr lang="en-US" sz="2000" baseline="30000" dirty="0"/>
              <a:t>nd</a:t>
            </a:r>
            <a:r>
              <a:rPr lang="en-US" sz="2000" dirty="0"/>
              <a:t> 2026 at 12 noon. </a:t>
            </a:r>
          </a:p>
          <a:p>
            <a:endParaRPr lang="en-US" sz="2000" dirty="0"/>
          </a:p>
          <a:p>
            <a:r>
              <a:rPr lang="en-US" sz="2000" dirty="0"/>
              <a:t>3. The committee conducts 15-minutes interviews.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4. The committee selects 4 nominees.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IF SELECTED: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5. Work with the committee to revise your statement for submission by the national deadline    (November 4</a:t>
            </a:r>
            <a:r>
              <a:rPr lang="en-US" sz="2000" baseline="30000" dirty="0"/>
              <a:t>th</a:t>
            </a:r>
            <a:r>
              <a:rPr lang="en-US" sz="2000" dirty="0"/>
              <a:t> 2026 at 12 noon). 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6. Between mid-November and late February 1-hour long interview with Foundation’s representative.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7. Finalists are announced in mid-March.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060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E72EC-B7E0-3E92-843B-8E1A96126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52421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What makes a good Watson Proposal?</a:t>
            </a:r>
          </a:p>
        </p:txBody>
      </p:sp>
    </p:spTree>
    <p:extLst>
      <p:ext uri="{BB962C8B-B14F-4D97-AF65-F5344CB8AC3E}">
        <p14:creationId xmlns:p14="http://schemas.microsoft.com/office/powerpoint/2010/main" val="4119234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survey&#10;&#10;AI-generated content may be incorrect.">
            <a:extLst>
              <a:ext uri="{FF2B5EF4-FFF2-40B4-BE49-F238E27FC236}">
                <a16:creationId xmlns:a16="http://schemas.microsoft.com/office/drawing/2014/main" id="{F1E2E4A4-990F-52DC-4BA1-AEB1EB4D9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168" y="0"/>
            <a:ext cx="4855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6406937-0DDE-CAAA-CA90-45CC7E4DE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748" y="0"/>
            <a:ext cx="9084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57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75E29-4E42-BAEC-01F9-22D566BD3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world with white pointers&#10;&#10;AI-generated content may be incorrect.">
            <a:extLst>
              <a:ext uri="{FF2B5EF4-FFF2-40B4-BE49-F238E27FC236}">
                <a16:creationId xmlns:a16="http://schemas.microsoft.com/office/drawing/2014/main" id="{BB9C4765-C8FC-86C2-334B-8A1FE0873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" y="0"/>
            <a:ext cx="12356855" cy="69897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942DC3-47BA-219F-8EC8-7477976F1E82}"/>
              </a:ext>
            </a:extLst>
          </p:cNvPr>
          <p:cNvSpPr/>
          <p:nvPr/>
        </p:nvSpPr>
        <p:spPr>
          <a:xfrm>
            <a:off x="465827" y="4502989"/>
            <a:ext cx="6776221" cy="368249"/>
          </a:xfrm>
          <a:prstGeom prst="rect">
            <a:avLst/>
          </a:prstGeom>
          <a:solidFill>
            <a:schemeClr val="accent1">
              <a:alpha val="483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840735-4C1F-0D11-C2FF-6FE8E0226588}"/>
              </a:ext>
            </a:extLst>
          </p:cNvPr>
          <p:cNvSpPr/>
          <p:nvPr/>
        </p:nvSpPr>
        <p:spPr>
          <a:xfrm>
            <a:off x="1394605" y="4934309"/>
            <a:ext cx="7310484" cy="317662"/>
          </a:xfrm>
          <a:prstGeom prst="rect">
            <a:avLst/>
          </a:prstGeom>
          <a:solidFill>
            <a:schemeClr val="accent1">
              <a:alpha val="483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509DB5-4516-4379-08B0-59186130895B}"/>
              </a:ext>
            </a:extLst>
          </p:cNvPr>
          <p:cNvSpPr/>
          <p:nvPr/>
        </p:nvSpPr>
        <p:spPr>
          <a:xfrm>
            <a:off x="1394604" y="5302850"/>
            <a:ext cx="2202036" cy="317662"/>
          </a:xfrm>
          <a:prstGeom prst="rect">
            <a:avLst/>
          </a:prstGeom>
          <a:solidFill>
            <a:schemeClr val="accent1">
              <a:alpha val="483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F729C0-F37A-9E18-76B5-6749B9675921}"/>
              </a:ext>
            </a:extLst>
          </p:cNvPr>
          <p:cNvSpPr/>
          <p:nvPr/>
        </p:nvSpPr>
        <p:spPr>
          <a:xfrm>
            <a:off x="4706113" y="5302850"/>
            <a:ext cx="2706624" cy="317662"/>
          </a:xfrm>
          <a:prstGeom prst="rect">
            <a:avLst/>
          </a:prstGeom>
          <a:solidFill>
            <a:schemeClr val="accent1">
              <a:alpha val="483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6A9BE1-ED77-5BEB-B6AD-6D329BC770BA}"/>
              </a:ext>
            </a:extLst>
          </p:cNvPr>
          <p:cNvSpPr/>
          <p:nvPr/>
        </p:nvSpPr>
        <p:spPr>
          <a:xfrm>
            <a:off x="7984380" y="5302850"/>
            <a:ext cx="2293476" cy="317662"/>
          </a:xfrm>
          <a:prstGeom prst="rect">
            <a:avLst/>
          </a:prstGeom>
          <a:solidFill>
            <a:schemeClr val="accent1">
              <a:alpha val="483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D1E149-8342-080A-41FD-BE84599A7791}"/>
              </a:ext>
            </a:extLst>
          </p:cNvPr>
          <p:cNvSpPr/>
          <p:nvPr/>
        </p:nvSpPr>
        <p:spPr>
          <a:xfrm>
            <a:off x="465827" y="5668744"/>
            <a:ext cx="1862845" cy="317662"/>
          </a:xfrm>
          <a:prstGeom prst="rect">
            <a:avLst/>
          </a:prstGeom>
          <a:solidFill>
            <a:schemeClr val="accent1">
              <a:alpha val="483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034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project selection&#10;&#10;AI-generated content may be incorrect.">
            <a:extLst>
              <a:ext uri="{FF2B5EF4-FFF2-40B4-BE49-F238E27FC236}">
                <a16:creationId xmlns:a16="http://schemas.microsoft.com/office/drawing/2014/main" id="{630604DE-F61F-5335-FF59-1E3CE5A3A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030" y="0"/>
            <a:ext cx="9491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14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C53A5-93FC-5F4E-DB58-1C8193080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2FBB82FA-B0FE-AD42-D34B-E62D91EB1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42"/>
            <a:ext cx="12228382" cy="683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55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33ACB-F835-1B3D-BAD8-DC5419F4E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35705-F6BF-5624-D329-DB702ABC0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42693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Further Advice</a:t>
            </a:r>
          </a:p>
        </p:txBody>
      </p:sp>
    </p:spTree>
    <p:extLst>
      <p:ext uri="{BB962C8B-B14F-4D97-AF65-F5344CB8AC3E}">
        <p14:creationId xmlns:p14="http://schemas.microsoft.com/office/powerpoint/2010/main" val="1337095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57D5DD-D01F-8475-82CC-5ADDED0A09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161" r="13139"/>
          <a:stretch>
            <a:fillRect/>
          </a:stretch>
        </p:blipFill>
        <p:spPr>
          <a:xfrm>
            <a:off x="1064348" y="789269"/>
            <a:ext cx="4290699" cy="4786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B3660C-5A80-77A3-9B8C-DE176A356B55}"/>
              </a:ext>
            </a:extLst>
          </p:cNvPr>
          <p:cNvSpPr txBox="1"/>
          <p:nvPr/>
        </p:nvSpPr>
        <p:spPr>
          <a:xfrm>
            <a:off x="876366" y="5801674"/>
            <a:ext cx="466666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Ines Benjelloun</a:t>
            </a:r>
          </a:p>
          <a:p>
            <a:pPr algn="ctr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Crossroads of Care: Music as the Universal Drug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South Africa, Peru, Brazil, New Zealand, Nepal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F60F39-2A9F-3EE1-FDB8-6832FE6012B5}"/>
              </a:ext>
            </a:extLst>
          </p:cNvPr>
          <p:cNvSpPr txBox="1"/>
          <p:nvPr/>
        </p:nvSpPr>
        <p:spPr>
          <a:xfrm>
            <a:off x="6096000" y="5755832"/>
            <a:ext cx="57749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Ana Cris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Carhuavilca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Alvarez</a:t>
            </a:r>
          </a:p>
          <a:p>
            <a:pPr algn="ctr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Exploring the Language of Textiles </a:t>
            </a:r>
          </a:p>
          <a:p>
            <a:pPr algn="ctr"/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Ecuador, Argentina, Jordan, India, Japan, Indonesia </a:t>
            </a:r>
          </a:p>
        </p:txBody>
      </p:sp>
      <p:pic>
        <p:nvPicPr>
          <p:cNvPr id="3" name="Picture 2" descr="A person wearing glasses and a grey sweatshirt&#10;&#10;AI-generated content may be incorrect.">
            <a:extLst>
              <a:ext uri="{FF2B5EF4-FFF2-40B4-BE49-F238E27FC236}">
                <a16:creationId xmlns:a16="http://schemas.microsoft.com/office/drawing/2014/main" id="{8E480864-2046-8DB5-13C5-8F0FD7B0AB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535" t="603" r="10672" b="1763"/>
          <a:stretch>
            <a:fillRect/>
          </a:stretch>
        </p:blipFill>
        <p:spPr>
          <a:xfrm>
            <a:off x="6836955" y="789269"/>
            <a:ext cx="4199467" cy="478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87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EEA40-5524-5887-2C9D-698795A86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955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3C4A9-5F66-80A4-DFAA-AB681AA4B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ollage of people in a field&#10;&#10;AI-generated content may be incorrect.">
            <a:extLst>
              <a:ext uri="{FF2B5EF4-FFF2-40B4-BE49-F238E27FC236}">
                <a16:creationId xmlns:a16="http://schemas.microsoft.com/office/drawing/2014/main" id="{E1BA4E61-CB1D-1FF9-9D3E-5F350EAC9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4" y="0"/>
            <a:ext cx="12173486" cy="686844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AC08AC-6CC6-3532-1656-CEDDC3C45429}"/>
              </a:ext>
            </a:extLst>
          </p:cNvPr>
          <p:cNvSpPr/>
          <p:nvPr/>
        </p:nvSpPr>
        <p:spPr>
          <a:xfrm>
            <a:off x="4576716" y="1761074"/>
            <a:ext cx="1312020" cy="317662"/>
          </a:xfrm>
          <a:prstGeom prst="rect">
            <a:avLst/>
          </a:prstGeom>
          <a:solidFill>
            <a:schemeClr val="accent1">
              <a:alpha val="483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960071-E510-65AF-5B23-5A038908EE3F}"/>
              </a:ext>
            </a:extLst>
          </p:cNvPr>
          <p:cNvSpPr/>
          <p:nvPr/>
        </p:nvSpPr>
        <p:spPr>
          <a:xfrm>
            <a:off x="1449468" y="1719072"/>
            <a:ext cx="1068180" cy="317662"/>
          </a:xfrm>
          <a:prstGeom prst="rect">
            <a:avLst/>
          </a:prstGeom>
          <a:solidFill>
            <a:schemeClr val="accent1">
              <a:alpha val="483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AE5F21-ADD6-1147-70CE-D51F42611E76}"/>
              </a:ext>
            </a:extLst>
          </p:cNvPr>
          <p:cNvSpPr/>
          <p:nvPr/>
        </p:nvSpPr>
        <p:spPr>
          <a:xfrm>
            <a:off x="4204860" y="1419698"/>
            <a:ext cx="1068180" cy="317662"/>
          </a:xfrm>
          <a:prstGeom prst="rect">
            <a:avLst/>
          </a:prstGeom>
          <a:solidFill>
            <a:schemeClr val="accent1">
              <a:alpha val="483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D09F72-8280-A433-7F35-6997D5CF9C04}"/>
              </a:ext>
            </a:extLst>
          </p:cNvPr>
          <p:cNvSpPr/>
          <p:nvPr/>
        </p:nvSpPr>
        <p:spPr>
          <a:xfrm>
            <a:off x="1454184" y="2078736"/>
            <a:ext cx="3122532" cy="317662"/>
          </a:xfrm>
          <a:prstGeom prst="rect">
            <a:avLst/>
          </a:prstGeom>
          <a:solidFill>
            <a:schemeClr val="accent1">
              <a:alpha val="483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13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F1A13C-3661-E471-EED8-04BA65311D93}"/>
              </a:ext>
            </a:extLst>
          </p:cNvPr>
          <p:cNvSpPr txBox="1"/>
          <p:nvPr/>
        </p:nvSpPr>
        <p:spPr>
          <a:xfrm>
            <a:off x="402771" y="2612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DE3905-8042-472D-269F-0E49FCD76863}"/>
              </a:ext>
            </a:extLst>
          </p:cNvPr>
          <p:cNvSpPr txBox="1"/>
          <p:nvPr/>
        </p:nvSpPr>
        <p:spPr>
          <a:xfrm>
            <a:off x="3048000" y="23426"/>
            <a:ext cx="6416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life.colby.edu</a:t>
            </a:r>
            <a:r>
              <a:rPr lang="en-US" dirty="0"/>
              <a:t>/</a:t>
            </a:r>
            <a:r>
              <a:rPr lang="en-US" dirty="0" err="1"/>
              <a:t>offcampus</a:t>
            </a:r>
            <a:r>
              <a:rPr lang="en-US" dirty="0"/>
              <a:t>/</a:t>
            </a:r>
            <a:r>
              <a:rPr lang="en-US" dirty="0" err="1"/>
              <a:t>watson</a:t>
            </a:r>
            <a:r>
              <a:rPr lang="en-US" dirty="0"/>
              <a:t>-fellowship-overview/</a:t>
            </a:r>
          </a:p>
        </p:txBody>
      </p:sp>
      <p:pic>
        <p:nvPicPr>
          <p:cNvPr id="6" name="Picture 5" descr="A screenshot of a website&#10;&#10;AI-generated content may be incorrect.">
            <a:extLst>
              <a:ext uri="{FF2B5EF4-FFF2-40B4-BE49-F238E27FC236}">
                <a16:creationId xmlns:a16="http://schemas.microsoft.com/office/drawing/2014/main" id="{B6B51B35-67B6-823B-729B-13501864AE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99"/>
          <a:stretch>
            <a:fillRect/>
          </a:stretch>
        </p:blipFill>
        <p:spPr>
          <a:xfrm>
            <a:off x="2253759" y="407998"/>
            <a:ext cx="8224771" cy="646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0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5D284-4D48-FF21-30A2-F8E312D8F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A19B88ED-3A82-4ABA-E3E1-942B2C942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48" y="685801"/>
            <a:ext cx="11157792" cy="6172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40E43E-521D-3FBA-9797-2F13C253C272}"/>
              </a:ext>
            </a:extLst>
          </p:cNvPr>
          <p:cNvSpPr txBox="1"/>
          <p:nvPr/>
        </p:nvSpPr>
        <p:spPr>
          <a:xfrm>
            <a:off x="572388" y="161698"/>
            <a:ext cx="6097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watson.foundation</a:t>
            </a:r>
            <a:r>
              <a:rPr lang="en-US" dirty="0"/>
              <a:t>/fellowships/</a:t>
            </a:r>
            <a:r>
              <a:rPr lang="en-US" dirty="0" err="1"/>
              <a:t>tj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1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8CA4C-E570-EA8F-A0F5-E47F630DB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each with waves crashing on the shore&#10;&#10;AI-generated content may be incorrect.">
            <a:extLst>
              <a:ext uri="{FF2B5EF4-FFF2-40B4-BE49-F238E27FC236}">
                <a16:creationId xmlns:a16="http://schemas.microsoft.com/office/drawing/2014/main" id="{4733E0EA-4F27-A9F0-FCAC-F27F8A649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938048"/>
            <a:ext cx="7772400" cy="498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16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10866-8A22-C491-919E-43D3AC68D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214987B-9473-1145-BC6F-E1C6CD63C5E0}"/>
              </a:ext>
            </a:extLst>
          </p:cNvPr>
          <p:cNvSpPr txBox="1"/>
          <p:nvPr/>
        </p:nvSpPr>
        <p:spPr>
          <a:xfrm>
            <a:off x="2935899" y="0"/>
            <a:ext cx="7337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life.colby.edu</a:t>
            </a:r>
            <a:r>
              <a:rPr lang="en-US" dirty="0"/>
              <a:t>/</a:t>
            </a:r>
            <a:r>
              <a:rPr lang="en-US" dirty="0" err="1"/>
              <a:t>offcampus</a:t>
            </a:r>
            <a:r>
              <a:rPr lang="en-US" dirty="0"/>
              <a:t>/</a:t>
            </a:r>
            <a:r>
              <a:rPr lang="en-US" dirty="0" err="1"/>
              <a:t>watson</a:t>
            </a:r>
            <a:r>
              <a:rPr lang="en-US" dirty="0"/>
              <a:t>-fellowship-application-procedures/</a:t>
            </a:r>
          </a:p>
        </p:txBody>
      </p:sp>
      <p:pic>
        <p:nvPicPr>
          <p:cNvPr id="5" name="Picture 4" descr="A screenshot of a web page&#10;&#10;AI-generated content may be incorrect.">
            <a:extLst>
              <a:ext uri="{FF2B5EF4-FFF2-40B4-BE49-F238E27FC236}">
                <a16:creationId xmlns:a16="http://schemas.microsoft.com/office/drawing/2014/main" id="{63FD1632-DA6B-572D-100F-1A0A4B2200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67" r="1244"/>
          <a:stretch>
            <a:fillRect/>
          </a:stretch>
        </p:blipFill>
        <p:spPr>
          <a:xfrm>
            <a:off x="1705230" y="503659"/>
            <a:ext cx="9045146" cy="635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40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6314D5F-1F84-FCB9-33AE-0AE82D8C9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2488"/>
            <a:ext cx="14008658" cy="417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61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26A51-3136-7E59-25F5-BE3344549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ist of words on a white background&#10;&#10;AI-generated content may be incorrect.">
            <a:extLst>
              <a:ext uri="{FF2B5EF4-FFF2-40B4-BE49-F238E27FC236}">
                <a16:creationId xmlns:a16="http://schemas.microsoft.com/office/drawing/2014/main" id="{57E51343-D1A7-00F4-C624-A00849ABB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233" y="1"/>
            <a:ext cx="5568375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56FAF27-EC4C-D634-E83E-C287019F086D}"/>
              </a:ext>
            </a:extLst>
          </p:cNvPr>
          <p:cNvSpPr/>
          <p:nvPr/>
        </p:nvSpPr>
        <p:spPr>
          <a:xfrm>
            <a:off x="3140734" y="62386"/>
            <a:ext cx="4284194" cy="352142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686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9846</TotalTime>
  <Words>199</Words>
  <Application>Microsoft Macintosh PowerPoint</Application>
  <PresentationFormat>Widescreen</PresentationFormat>
  <Paragraphs>35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Lithos Pro Regular</vt:lpstr>
      <vt:lpstr>Times New Roman</vt:lpstr>
      <vt:lpstr>Office Theme</vt:lpstr>
      <vt:lpstr>Watson Fellowships  Informational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makes a good Watson Proposal?</vt:lpstr>
      <vt:lpstr>PowerPoint Presentation</vt:lpstr>
      <vt:lpstr>PowerPoint Presentation</vt:lpstr>
      <vt:lpstr>PowerPoint Presentation</vt:lpstr>
      <vt:lpstr>PowerPoint Presentation</vt:lpstr>
      <vt:lpstr>Further Advice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 397 Vienna 1900 </dc:title>
  <dc:creator>Microsoft Office User</dc:creator>
  <cp:lastModifiedBy>Véronique Plesch</cp:lastModifiedBy>
  <cp:revision>102</cp:revision>
  <dcterms:created xsi:type="dcterms:W3CDTF">2021-08-17T13:09:35Z</dcterms:created>
  <dcterms:modified xsi:type="dcterms:W3CDTF">2026-02-10T19:46:19Z</dcterms:modified>
</cp:coreProperties>
</file>